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67" r:id="rId3"/>
    <p:sldId id="257" r:id="rId4"/>
    <p:sldId id="270" r:id="rId5"/>
    <p:sldId id="271" r:id="rId6"/>
    <p:sldId id="268" r:id="rId7"/>
    <p:sldId id="258" r:id="rId8"/>
    <p:sldId id="269" r:id="rId9"/>
    <p:sldId id="259" r:id="rId10"/>
    <p:sldId id="260" r:id="rId11"/>
    <p:sldId id="272"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26871-AF85-46A0-941D-2497308A9486}" type="datetimeFigureOut">
              <a:rPr lang="en-IN" smtClean="0"/>
              <a:t>27-03-2020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924A0-EB83-4475-82C4-958848E74071}" type="slidenum">
              <a:rPr lang="en-IN" smtClean="0"/>
              <a:t>‹#›</a:t>
            </a:fld>
            <a:endParaRPr lang="en-IN"/>
          </a:p>
        </p:txBody>
      </p:sp>
    </p:spTree>
    <p:extLst>
      <p:ext uri="{BB962C8B-B14F-4D97-AF65-F5344CB8AC3E}">
        <p14:creationId xmlns:p14="http://schemas.microsoft.com/office/powerpoint/2010/main" val="70756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81D8BA-2871-43B6-95E6-118CE4B58879}" type="slidenum">
              <a:rPr lang="en-US" smtClean="0"/>
              <a:t>1</a:t>
            </a:fld>
            <a:endParaRPr lang="en-US"/>
          </a:p>
        </p:txBody>
      </p:sp>
    </p:spTree>
    <p:extLst>
      <p:ext uri="{BB962C8B-B14F-4D97-AF65-F5344CB8AC3E}">
        <p14:creationId xmlns:p14="http://schemas.microsoft.com/office/powerpoint/2010/main" val="260264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713E-4530-44DC-8AAE-D1775A7488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2A44D4F-88CE-4E4E-9BA1-33940E10E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21BEB55-B762-4549-9B98-F71CAD6A1733}"/>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5" name="Footer Placeholder 4">
            <a:extLst>
              <a:ext uri="{FF2B5EF4-FFF2-40B4-BE49-F238E27FC236}">
                <a16:creationId xmlns:a16="http://schemas.microsoft.com/office/drawing/2014/main" id="{24CEE375-CEA9-4C95-A46A-CD0EE66F3B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8C55A5-188C-4452-8AD9-CE3B22E58BE8}"/>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182100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167A-2CF9-4FB9-B0F6-EB9A86B499F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D02BD0D-D342-4C27-8FE7-F8455A7FC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AF342A-1587-4EE6-B2A9-3C369D1E2BA4}"/>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5" name="Footer Placeholder 4">
            <a:extLst>
              <a:ext uri="{FF2B5EF4-FFF2-40B4-BE49-F238E27FC236}">
                <a16:creationId xmlns:a16="http://schemas.microsoft.com/office/drawing/2014/main" id="{AFFCAB57-DA82-4962-B918-F267734A7F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7D750-25CD-454F-AE7C-4F71BBA16AF0}"/>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40397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EF357-751A-44E7-9D1D-A7283423BD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AA3C98C-FBF0-4D3C-972E-E7A503A0D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6BC4B3-BF54-483E-B887-A59FEC52D575}"/>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5" name="Footer Placeholder 4">
            <a:extLst>
              <a:ext uri="{FF2B5EF4-FFF2-40B4-BE49-F238E27FC236}">
                <a16:creationId xmlns:a16="http://schemas.microsoft.com/office/drawing/2014/main" id="{60F1B53F-B116-4277-B1E9-F57CC895FE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3EB9EB-9FA5-44FE-A600-6FA1193DB2A8}"/>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209135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1C79-DC11-405B-8420-013AF3AD9B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7E94456-69C2-4D5D-94DE-FDAC668AD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B13999-B57E-4BB7-B621-63B4B385CF42}"/>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5" name="Footer Placeholder 4">
            <a:extLst>
              <a:ext uri="{FF2B5EF4-FFF2-40B4-BE49-F238E27FC236}">
                <a16:creationId xmlns:a16="http://schemas.microsoft.com/office/drawing/2014/main" id="{DAD45250-E383-4A7F-8A38-791D857E49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433698-9390-44FA-AE96-580E630D9485}"/>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264425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ED54-3EB6-483A-9CE2-F235742F98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3B3BD68-9FBA-417B-8503-B247A8EC42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56ACC7-E084-4DA9-8784-A6B1C4D18B76}"/>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5" name="Footer Placeholder 4">
            <a:extLst>
              <a:ext uri="{FF2B5EF4-FFF2-40B4-BE49-F238E27FC236}">
                <a16:creationId xmlns:a16="http://schemas.microsoft.com/office/drawing/2014/main" id="{1E787012-DC28-4E4F-A2D8-27FAF22BCC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76DB87-4C36-47D3-A882-723E91338D3B}"/>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63943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C568-6E9B-4D9A-9E37-DE343683A2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35D3424-134B-49B8-A9A9-6139552D1F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4628F0A-AFE7-4526-9438-027067CA2E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4DF91FE-FA3A-4F17-A044-ED43B4FEFA15}"/>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6" name="Footer Placeholder 5">
            <a:extLst>
              <a:ext uri="{FF2B5EF4-FFF2-40B4-BE49-F238E27FC236}">
                <a16:creationId xmlns:a16="http://schemas.microsoft.com/office/drawing/2014/main" id="{3E26134B-0E1E-45FC-83D5-D1F62BC8F72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7ED06D3-1FB8-4BC8-9C0A-C76477878CAE}"/>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290577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06D8-82FD-42A7-85C7-9D2E2C06FCA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B66945-E18F-4FD0-B704-CF70D79BD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96651-1935-40C9-A4C9-854B63FA14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EAF5DA4-4938-4367-B18F-C75F6CB61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7E4823-5839-4BC0-8494-EAB106FC84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767708B-42AD-4B85-99D2-BE0D3EB08055}"/>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8" name="Footer Placeholder 7">
            <a:extLst>
              <a:ext uri="{FF2B5EF4-FFF2-40B4-BE49-F238E27FC236}">
                <a16:creationId xmlns:a16="http://schemas.microsoft.com/office/drawing/2014/main" id="{C1DACB38-9C5C-487D-8D0F-5E47450ED35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349B892-AEED-4CEF-B81B-5D499576328D}"/>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251857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9B3C-A476-4320-81D2-8131CA28B1F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7CB0658-536A-41B0-814C-983EBD5A10EF}"/>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4" name="Footer Placeholder 3">
            <a:extLst>
              <a:ext uri="{FF2B5EF4-FFF2-40B4-BE49-F238E27FC236}">
                <a16:creationId xmlns:a16="http://schemas.microsoft.com/office/drawing/2014/main" id="{582E51F6-B0B7-4B6A-A728-8E71E491D7B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600D01F-D9B7-4A6C-8BB8-B4A9859DA7DD}"/>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315526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9F8DA-2A32-4FA3-8E0A-D435E90CFED3}"/>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3" name="Footer Placeholder 2">
            <a:extLst>
              <a:ext uri="{FF2B5EF4-FFF2-40B4-BE49-F238E27FC236}">
                <a16:creationId xmlns:a16="http://schemas.microsoft.com/office/drawing/2014/main" id="{B9635D39-D1F1-4AB9-91FA-D0C524DED74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4F82CF4-CF91-46FD-87F8-31E7DD39D52C}"/>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422458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9B4E-CA74-4344-A134-56551BAA4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B3FB78F-0669-4058-A458-DE0033A6E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7DC7CE6-92BC-4684-A958-A5CF72F4E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BFF83-750A-43E5-A0C8-0469ABDCC825}"/>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6" name="Footer Placeholder 5">
            <a:extLst>
              <a:ext uri="{FF2B5EF4-FFF2-40B4-BE49-F238E27FC236}">
                <a16:creationId xmlns:a16="http://schemas.microsoft.com/office/drawing/2014/main" id="{151D53CC-85D3-445C-9490-175369036B9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227C365-6A17-4E7C-A74B-B2E68A72DC06}"/>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227569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8378-3167-443D-A1C1-22F7A0101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9064F35-CE3A-4DE8-9787-CA0B9D25C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232A786-97BC-49E2-9563-F6A0E42F4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318B4-9714-43E6-96E0-762A72509B93}"/>
              </a:ext>
            </a:extLst>
          </p:cNvPr>
          <p:cNvSpPr>
            <a:spLocks noGrp="1"/>
          </p:cNvSpPr>
          <p:nvPr>
            <p:ph type="dt" sz="half" idx="10"/>
          </p:nvPr>
        </p:nvSpPr>
        <p:spPr/>
        <p:txBody>
          <a:bodyPr/>
          <a:lstStyle/>
          <a:p>
            <a:fld id="{B3E976A3-87AF-4907-8AB9-AD13DB5EE490}" type="datetimeFigureOut">
              <a:rPr lang="en-IN" smtClean="0"/>
              <a:t>27-03-2020</a:t>
            </a:fld>
            <a:endParaRPr lang="en-IN"/>
          </a:p>
        </p:txBody>
      </p:sp>
      <p:sp>
        <p:nvSpPr>
          <p:cNvPr id="6" name="Footer Placeholder 5">
            <a:extLst>
              <a:ext uri="{FF2B5EF4-FFF2-40B4-BE49-F238E27FC236}">
                <a16:creationId xmlns:a16="http://schemas.microsoft.com/office/drawing/2014/main" id="{AB0A0E9E-7CF2-4ABB-979D-4199BC0204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9D0263-FFE8-4D8B-A13F-0831D49DF49D}"/>
              </a:ext>
            </a:extLst>
          </p:cNvPr>
          <p:cNvSpPr>
            <a:spLocks noGrp="1"/>
          </p:cNvSpPr>
          <p:nvPr>
            <p:ph type="sldNum" sz="quarter" idx="12"/>
          </p:nvPr>
        </p:nvSpPr>
        <p:spPr/>
        <p:txBody>
          <a:bodyPr/>
          <a:lstStyle/>
          <a:p>
            <a:fld id="{C131BAC8-E60D-4953-AECC-AFD91A9D0ECA}" type="slidenum">
              <a:rPr lang="en-IN" smtClean="0"/>
              <a:t>‹#›</a:t>
            </a:fld>
            <a:endParaRPr lang="en-IN"/>
          </a:p>
        </p:txBody>
      </p:sp>
    </p:spTree>
    <p:extLst>
      <p:ext uri="{BB962C8B-B14F-4D97-AF65-F5344CB8AC3E}">
        <p14:creationId xmlns:p14="http://schemas.microsoft.com/office/powerpoint/2010/main" val="78892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2C3FC-D3D3-4F05-9E74-14B30B3EC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7FB877E-E322-4115-9DDE-DF9880377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6AD6B4F-75ED-44AA-ACC5-54F521E73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976A3-87AF-4907-8AB9-AD13DB5EE490}" type="datetimeFigureOut">
              <a:rPr lang="en-IN" smtClean="0"/>
              <a:t>27-03-2020</a:t>
            </a:fld>
            <a:endParaRPr lang="en-IN"/>
          </a:p>
        </p:txBody>
      </p:sp>
      <p:sp>
        <p:nvSpPr>
          <p:cNvPr id="5" name="Footer Placeholder 4">
            <a:extLst>
              <a:ext uri="{FF2B5EF4-FFF2-40B4-BE49-F238E27FC236}">
                <a16:creationId xmlns:a16="http://schemas.microsoft.com/office/drawing/2014/main" id="{F7AD739F-3F29-4114-9F26-3930F1690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E2AEB0B-054F-43BC-9A00-69CCB4D4C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1BAC8-E60D-4953-AECC-AFD91A9D0ECA}" type="slidenum">
              <a:rPr lang="en-IN" smtClean="0"/>
              <a:t>‹#›</a:t>
            </a:fld>
            <a:endParaRPr lang="en-IN"/>
          </a:p>
        </p:txBody>
      </p:sp>
    </p:spTree>
    <p:extLst>
      <p:ext uri="{BB962C8B-B14F-4D97-AF65-F5344CB8AC3E}">
        <p14:creationId xmlns:p14="http://schemas.microsoft.com/office/powerpoint/2010/main" val="2225947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03.ibm.com/ibm/history/reference/faq_0000000011.html" TargetMode="External"/><Relationship Id="rId3" Type="http://schemas.openxmlformats.org/officeDocument/2006/relationships/hyperlink" Target="https://en.wikipedia.org/wiki/Cambridge_English_Dictionary" TargetMode="External"/><Relationship Id="rId7" Type="http://schemas.openxmlformats.org/officeDocument/2006/relationships/hyperlink" Target="https://web.archive.org/web/20170708073138/https:/arstechnica.com/information-technology/2013/04/memory-that-never-forgets-non-volatile-dimms-hit-the-market/" TargetMode="External"/><Relationship Id="rId2" Type="http://schemas.openxmlformats.org/officeDocument/2006/relationships/hyperlink" Target="https://dictionary.cambridge.org/dictionary/english/ram" TargetMode="External"/><Relationship Id="rId1" Type="http://schemas.openxmlformats.org/officeDocument/2006/relationships/slideLayout" Target="../slideLayouts/slideLayout2.xml"/><Relationship Id="rId6" Type="http://schemas.openxmlformats.org/officeDocument/2006/relationships/hyperlink" Target="https://arstechnica.com/information-technology/2013/04/memory-that-never-forgets-non-volatile-dimms-hit-the-market/" TargetMode="External"/><Relationship Id="rId5" Type="http://schemas.openxmlformats.org/officeDocument/2006/relationships/hyperlink" Target="https://en.wikipedia.org/wiki/Oxford_Advanced_Learner%27s_Dictionary" TargetMode="External"/><Relationship Id="rId4" Type="http://schemas.openxmlformats.org/officeDocument/2006/relationships/hyperlink" Target="https://www.oxfordlearnersdictionaries.com/definition/american_english/ram_2" TargetMode="External"/><Relationship Id="rId9" Type="http://schemas.openxmlformats.org/officeDocument/2006/relationships/hyperlink" Target="https://web.archive.org/web/20121023184527/http:/www-03.ibm.com/ibm/history/reference/faq_0000000011.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239732"/>
            <a:ext cx="8663729" cy="2036868"/>
          </a:xfrm>
        </p:spPr>
        <p:txBody>
          <a:bodyPr>
            <a:normAutofit fontScale="90000"/>
          </a:bodyPr>
          <a:lstStyle/>
          <a:p>
            <a:pPr algn="l"/>
            <a:br>
              <a:rPr lang="en-US" sz="2400" b="1" dirty="0">
                <a:solidFill>
                  <a:schemeClr val="accent2"/>
                </a:solidFill>
                <a:latin typeface="Palatino Linotype" pitchFamily="18" charset="0"/>
              </a:rPr>
            </a:br>
            <a:br>
              <a:rPr lang="en-US" sz="2400" b="1" dirty="0">
                <a:solidFill>
                  <a:schemeClr val="accent2"/>
                </a:solidFill>
                <a:latin typeface="Palatino Linotype" pitchFamily="18" charset="0"/>
              </a:rPr>
            </a:br>
            <a:r>
              <a:rPr lang="en-US" sz="2400" b="1" dirty="0">
                <a:solidFill>
                  <a:schemeClr val="accent2"/>
                </a:solidFill>
                <a:latin typeface="Palatino Linotype" pitchFamily="18" charset="0"/>
              </a:rPr>
              <a:t>Subject Name :Computer Architecture</a:t>
            </a:r>
            <a:br>
              <a:rPr lang="en-US" sz="2400" b="1" dirty="0">
                <a:solidFill>
                  <a:schemeClr val="accent2"/>
                </a:solidFill>
                <a:latin typeface="Palatino Linotype" pitchFamily="18" charset="0"/>
              </a:rPr>
            </a:br>
            <a:br>
              <a:rPr lang="en-US" sz="2400" b="1" dirty="0">
                <a:solidFill>
                  <a:schemeClr val="accent2"/>
                </a:solidFill>
                <a:latin typeface="Palatino Linotype" pitchFamily="18" charset="0"/>
              </a:rPr>
            </a:br>
            <a:r>
              <a:rPr lang="en-US" sz="2400" b="1" dirty="0">
                <a:solidFill>
                  <a:schemeClr val="accent2"/>
                </a:solidFill>
                <a:latin typeface="Palatino Linotype" pitchFamily="18" charset="0"/>
              </a:rPr>
              <a:t>Presentation  Title: RAM VS ROM</a:t>
            </a:r>
            <a:br>
              <a:rPr lang="en-US" sz="2400" b="1" dirty="0">
                <a:solidFill>
                  <a:schemeClr val="accent2"/>
                </a:solidFill>
                <a:latin typeface="Palatino Linotype" pitchFamily="18" charset="0"/>
              </a:rPr>
            </a:br>
            <a:endParaRPr lang="en-US" sz="2400" b="1" dirty="0">
              <a:solidFill>
                <a:schemeClr val="accent2"/>
              </a:solidFill>
              <a:latin typeface="Palatino Linotype" pitchFamily="18" charset="0"/>
            </a:endParaRPr>
          </a:p>
        </p:txBody>
      </p:sp>
      <p:sp>
        <p:nvSpPr>
          <p:cNvPr id="3" name="Subtitle 2"/>
          <p:cNvSpPr>
            <a:spLocks noGrp="1"/>
          </p:cNvSpPr>
          <p:nvPr>
            <p:ph type="subTitle" idx="1"/>
          </p:nvPr>
        </p:nvSpPr>
        <p:spPr>
          <a:xfrm>
            <a:off x="1676399" y="3162300"/>
            <a:ext cx="8839200" cy="1219200"/>
          </a:xfrm>
        </p:spPr>
        <p:txBody>
          <a:bodyPr>
            <a:noAutofit/>
          </a:bodyPr>
          <a:lstStyle/>
          <a:p>
            <a:pPr algn="l"/>
            <a:r>
              <a:rPr lang="en-US" sz="2000" b="1" dirty="0">
                <a:solidFill>
                  <a:schemeClr val="accent2"/>
                </a:solidFill>
                <a:latin typeface="Palatino Linotype" pitchFamily="18" charset="0"/>
              </a:rPr>
              <a:t>Team Members:</a:t>
            </a:r>
          </a:p>
          <a:p>
            <a:pPr algn="l"/>
            <a:r>
              <a:rPr lang="en-US" sz="2000" b="1" dirty="0">
                <a:latin typeface="Palatino Linotype" pitchFamily="18" charset="0"/>
              </a:rPr>
              <a:t>	Students Name	 		  	</a:t>
            </a:r>
            <a:r>
              <a:rPr lang="en-US" sz="2000" b="1" dirty="0" err="1">
                <a:latin typeface="Palatino Linotype" pitchFamily="18" charset="0"/>
              </a:rPr>
              <a:t>Reg.No</a:t>
            </a:r>
            <a:r>
              <a:rPr lang="en-US" sz="2000" b="1" dirty="0">
                <a:latin typeface="Palatino Linotype" pitchFamily="18" charset="0"/>
              </a:rPr>
              <a:t>:</a:t>
            </a:r>
          </a:p>
          <a:p>
            <a:pPr algn="l"/>
            <a:r>
              <a:rPr lang="en-US" sz="2000" b="1" dirty="0">
                <a:latin typeface="Palatino Linotype" pitchFamily="18" charset="0"/>
              </a:rPr>
              <a:t>	1. </a:t>
            </a:r>
            <a:r>
              <a:rPr lang="en-CA" sz="2000" b="1" dirty="0" err="1">
                <a:solidFill>
                  <a:srgbClr val="000000"/>
                </a:solidFill>
                <a:latin typeface="Palatino Linotype" panose="02040502050505030304" pitchFamily="18" charset="0"/>
                <a:ea typeface="Calibri"/>
                <a:cs typeface="Calibri"/>
                <a:sym typeface="Calibri"/>
              </a:rPr>
              <a:t>Saranraj</a:t>
            </a:r>
            <a:r>
              <a:rPr lang="en-CA" sz="2000" b="1" dirty="0">
                <a:solidFill>
                  <a:srgbClr val="000000"/>
                </a:solidFill>
                <a:latin typeface="Palatino Linotype" panose="02040502050505030304" pitchFamily="18" charset="0"/>
                <a:ea typeface="Calibri"/>
                <a:cs typeface="Calibri"/>
                <a:sym typeface="Calibri"/>
              </a:rPr>
              <a:t> s p			</a:t>
            </a:r>
            <a:r>
              <a:rPr lang="en-US" sz="2000" b="1" dirty="0">
                <a:latin typeface="Palatino Linotype" pitchFamily="18" charset="0"/>
              </a:rPr>
              <a:t> 	210618104044</a:t>
            </a:r>
            <a:endParaRPr lang="en-CA" sz="2000" dirty="0">
              <a:latin typeface="Palatino Linotype" panose="02040502050505030304" pitchFamily="18" charset="0"/>
            </a:endParaRPr>
          </a:p>
          <a:p>
            <a:pPr algn="l"/>
            <a:r>
              <a:rPr lang="en-US" sz="2000" b="1" dirty="0">
                <a:latin typeface="Palatino Linotype" panose="02040502050505030304" pitchFamily="18" charset="0"/>
              </a:rPr>
              <a:t>	2. </a:t>
            </a:r>
            <a:r>
              <a:rPr lang="en-CA" sz="2000" b="1" dirty="0" err="1">
                <a:latin typeface="Palatino Linotype" panose="02040502050505030304" pitchFamily="18" charset="0"/>
                <a:ea typeface="Calibri"/>
                <a:cs typeface="Calibri"/>
                <a:sym typeface="Calibri"/>
              </a:rPr>
              <a:t>Santhoshkumar</a:t>
            </a:r>
            <a:r>
              <a:rPr lang="en-CA" sz="2000" b="1" dirty="0">
                <a:latin typeface="Palatino Linotype" panose="02040502050505030304" pitchFamily="18" charset="0"/>
                <a:ea typeface="Calibri"/>
                <a:cs typeface="Calibri"/>
                <a:sym typeface="Calibri"/>
              </a:rPr>
              <a:t> m		</a:t>
            </a:r>
            <a:r>
              <a:rPr lang="en-US" sz="2000" b="1" dirty="0">
                <a:latin typeface="Palatino Linotype" pitchFamily="18" charset="0"/>
              </a:rPr>
              <a:t> 	210618104043</a:t>
            </a:r>
            <a:endParaRPr lang="en-CA" sz="2000" dirty="0">
              <a:latin typeface="Palatino Linotype" panose="02040502050505030304" pitchFamily="18" charset="0"/>
            </a:endParaRPr>
          </a:p>
          <a:p>
            <a:pPr algn="l"/>
            <a:r>
              <a:rPr lang="en-US" sz="2000" b="1" dirty="0">
                <a:latin typeface="Palatino Linotype" panose="02040502050505030304" pitchFamily="18" charset="0"/>
              </a:rPr>
              <a:t>	3. </a:t>
            </a:r>
            <a:r>
              <a:rPr lang="en-CA" sz="2000" b="1" dirty="0">
                <a:latin typeface="Palatino Linotype" panose="02040502050505030304" pitchFamily="18" charset="0"/>
                <a:ea typeface="Calibri"/>
                <a:cs typeface="Calibri"/>
                <a:sym typeface="Calibri"/>
              </a:rPr>
              <a:t>Emmanuel </a:t>
            </a:r>
            <a:r>
              <a:rPr lang="en-CA" sz="2000" b="1" dirty="0" err="1">
                <a:latin typeface="Palatino Linotype" panose="02040502050505030304" pitchFamily="18" charset="0"/>
                <a:ea typeface="Calibri"/>
                <a:cs typeface="Calibri"/>
                <a:sym typeface="Calibri"/>
              </a:rPr>
              <a:t>johnson</a:t>
            </a:r>
            <a:r>
              <a:rPr lang="en-CA" sz="2000" b="1" dirty="0">
                <a:latin typeface="Palatino Linotype" panose="02040502050505030304" pitchFamily="18" charset="0"/>
                <a:ea typeface="Calibri"/>
                <a:cs typeface="Calibri"/>
                <a:sym typeface="Calibri"/>
              </a:rPr>
              <a:t> </a:t>
            </a:r>
            <a:r>
              <a:rPr lang="en-CA" sz="2000" b="1" dirty="0" err="1">
                <a:latin typeface="Palatino Linotype" panose="02040502050505030304" pitchFamily="18" charset="0"/>
                <a:ea typeface="Calibri"/>
                <a:cs typeface="Calibri"/>
                <a:sym typeface="Calibri"/>
              </a:rPr>
              <a:t>paul</a:t>
            </a:r>
            <a:r>
              <a:rPr lang="en-CA" sz="2000" b="1" dirty="0">
                <a:latin typeface="Palatino Linotype" panose="02040502050505030304" pitchFamily="18" charset="0"/>
                <a:ea typeface="Calibri"/>
                <a:cs typeface="Calibri"/>
                <a:sym typeface="Calibri"/>
              </a:rPr>
              <a:t>	</a:t>
            </a:r>
            <a:r>
              <a:rPr lang="en-US" sz="2000" b="1" dirty="0">
                <a:latin typeface="Palatino Linotype" pitchFamily="18" charset="0"/>
              </a:rPr>
              <a:t> 	210618104012</a:t>
            </a:r>
          </a:p>
          <a:p>
            <a:pPr algn="l"/>
            <a:r>
              <a:rPr lang="en-US" sz="2000" b="1" dirty="0">
                <a:latin typeface="Palatino Linotype" pitchFamily="18" charset="0"/>
              </a:rPr>
              <a:t>	4. </a:t>
            </a:r>
            <a:r>
              <a:rPr lang="en-US" sz="2000" b="1" dirty="0" err="1">
                <a:latin typeface="Palatino Linotype" pitchFamily="18" charset="0"/>
              </a:rPr>
              <a:t>Rahul.A</a:t>
            </a:r>
            <a:r>
              <a:rPr lang="en-US" sz="2000" b="1" dirty="0">
                <a:latin typeface="Palatino Linotype" pitchFamily="18" charset="0"/>
              </a:rPr>
              <a:t>			 	210618104036</a:t>
            </a:r>
          </a:p>
          <a:p>
            <a:pPr algn="l"/>
            <a:r>
              <a:rPr lang="en-US" sz="2000" b="1" dirty="0">
                <a:latin typeface="Palatino Linotype" pitchFamily="18" charset="0"/>
              </a:rPr>
              <a:t>              5. </a:t>
            </a:r>
            <a:r>
              <a:rPr lang="en-US" sz="2000" b="1" dirty="0" err="1">
                <a:latin typeface="Palatino Linotype" pitchFamily="18" charset="0"/>
              </a:rPr>
              <a:t>Rajesh.V</a:t>
            </a:r>
            <a:r>
              <a:rPr lang="en-US" sz="2000" b="1" dirty="0">
                <a:latin typeface="Palatino Linotype" pitchFamily="18" charset="0"/>
              </a:rPr>
              <a:t>			 	210618104301</a:t>
            </a:r>
          </a:p>
          <a:p>
            <a:pPr algn="l"/>
            <a:r>
              <a:rPr lang="en-US" sz="2000" b="1" dirty="0">
                <a:latin typeface="Palatino Linotype" pitchFamily="18" charset="0"/>
              </a:rPr>
              <a:t>              6. </a:t>
            </a:r>
            <a:r>
              <a:rPr lang="en-US" sz="2000" b="1" dirty="0" err="1">
                <a:latin typeface="Palatino Linotype" pitchFamily="18" charset="0"/>
              </a:rPr>
              <a:t>Gowtham.J</a:t>
            </a:r>
            <a:r>
              <a:rPr lang="en-US" sz="2000" b="1" dirty="0">
                <a:latin typeface="Palatino Linotype" pitchFamily="18" charset="0"/>
              </a:rPr>
              <a:t>                                           	210618104016</a:t>
            </a:r>
          </a:p>
          <a:p>
            <a:endParaRPr lang="en-US" sz="2000" b="1" dirty="0">
              <a:latin typeface="Palatino Linotype" pitchFamily="18" charset="0"/>
            </a:endParaRPr>
          </a:p>
          <a:p>
            <a:endParaRPr lang="en-US" sz="2000" dirty="0">
              <a:latin typeface="Palatino Linotype" pitchFamily="18" charset="0"/>
            </a:endParaRPr>
          </a:p>
        </p:txBody>
      </p:sp>
      <p:sp>
        <p:nvSpPr>
          <p:cNvPr id="4" name="TextBox 3">
            <a:extLst>
              <a:ext uri="{FF2B5EF4-FFF2-40B4-BE49-F238E27FC236}">
                <a16:creationId xmlns:a16="http://schemas.microsoft.com/office/drawing/2014/main" id="{EE5ACCF2-8CAE-4B9E-99FA-55335EEA4352}"/>
              </a:ext>
            </a:extLst>
          </p:cNvPr>
          <p:cNvSpPr txBox="1"/>
          <p:nvPr/>
        </p:nvSpPr>
        <p:spPr>
          <a:xfrm>
            <a:off x="1524000" y="478691"/>
            <a:ext cx="9144000" cy="1231106"/>
          </a:xfrm>
          <a:prstGeom prst="rect">
            <a:avLst/>
          </a:prstGeom>
          <a:noFill/>
        </p:spPr>
        <p:txBody>
          <a:bodyPr wrap="square" rtlCol="0">
            <a:spAutoFit/>
          </a:bodyPr>
          <a:lstStyle/>
          <a:p>
            <a:pPr algn="ctr"/>
            <a:r>
              <a:rPr lang="en-IN" sz="2400" b="1" dirty="0">
                <a:latin typeface="Palatino Linotype" pitchFamily="18" charset="0"/>
                <a:cs typeface="Times New Roman" panose="02020603050405020304" pitchFamily="18" charset="0"/>
              </a:rPr>
              <a:t>  JEPPIAAR INSTITUTE OF TECHNOLOGY</a:t>
            </a:r>
          </a:p>
          <a:p>
            <a:pPr algn="ctr"/>
            <a:r>
              <a:rPr lang="en-US" sz="1400" b="1" dirty="0">
                <a:latin typeface="Times New Roman" panose="02020603050405020304" pitchFamily="18" charset="0"/>
                <a:cs typeface="Times New Roman" panose="02020603050405020304" pitchFamily="18" charset="0"/>
              </a:rPr>
              <a:t>“Self-Belief | Self Discipline | Self Respect”</a:t>
            </a:r>
          </a:p>
          <a:p>
            <a:pPr algn="ctr"/>
            <a:endParaRPr lang="en-US" sz="1400" b="1" dirty="0">
              <a:latin typeface="Times New Roman" panose="02020603050405020304" pitchFamily="18" charset="0"/>
              <a:cs typeface="Times New Roman" panose="02020603050405020304" pitchFamily="18" charset="0"/>
            </a:endParaRPr>
          </a:p>
          <a:p>
            <a:pPr algn="ctr"/>
            <a:r>
              <a:rPr lang="en-IN" sz="2200" b="1" dirty="0">
                <a:solidFill>
                  <a:srgbClr val="0070C0"/>
                </a:solidFill>
                <a:latin typeface="Palatino Linotype" pitchFamily="18" charset="0"/>
                <a:cs typeface="Times New Roman" panose="02020603050405020304" pitchFamily="18" charset="0"/>
              </a:rPr>
              <a:t>Department of Computer Science and Engineering</a:t>
            </a:r>
          </a:p>
        </p:txBody>
      </p:sp>
      <p:sp>
        <p:nvSpPr>
          <p:cNvPr id="5" name="Rectangle 4"/>
          <p:cNvSpPr/>
          <p:nvPr/>
        </p:nvSpPr>
        <p:spPr>
          <a:xfrm>
            <a:off x="1676400" y="152400"/>
            <a:ext cx="8839200" cy="655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SUBJECTS\JIT_COURSE FILE CONTENTS\JIT_ISO _DNV GL_ISO 9001-2015\ISO_Images_Logo\ISO 9001-2015 (JPG).jpg">
            <a:extLst>
              <a:ext uri="{FF2B5EF4-FFF2-40B4-BE49-F238E27FC236}">
                <a16:creationId xmlns:a16="http://schemas.microsoft.com/office/drawing/2014/main" id="{00000000-0008-0000-0500-0000030000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1" y="381000"/>
            <a:ext cx="891329" cy="858732"/>
          </a:xfrm>
          <a:prstGeom prst="rect">
            <a:avLst/>
          </a:prstGeom>
          <a:noFill/>
          <a:ln>
            <a:noFill/>
          </a:ln>
        </p:spPr>
      </p:pic>
      <p:pic>
        <p:nvPicPr>
          <p:cNvPr id="8" name="Picture 7">
            <a:extLst>
              <a:ext uri="{FF2B5EF4-FFF2-40B4-BE49-F238E27FC236}">
                <a16:creationId xmlns:a16="http://schemas.microsoft.com/office/drawing/2014/main" id="{F993296E-B523-47A8-BEDB-E5FFD519EB02}"/>
              </a:ext>
            </a:extLst>
          </p:cNvPr>
          <p:cNvPicPr/>
          <p:nvPr/>
        </p:nvPicPr>
        <p:blipFill>
          <a:blip r:embed="rId4">
            <a:extLst>
              <a:ext uri="{28A0092B-C50C-407E-A947-70E740481C1C}">
                <a14:useLocalDpi xmlns:a14="http://schemas.microsoft.com/office/drawing/2010/main" val="0"/>
              </a:ext>
            </a:extLst>
          </a:blip>
          <a:stretch>
            <a:fillRect/>
          </a:stretch>
        </p:blipFill>
        <p:spPr>
          <a:xfrm>
            <a:off x="1851870" y="381001"/>
            <a:ext cx="1119930" cy="906999"/>
          </a:xfrm>
          <a:prstGeom prst="rect">
            <a:avLst/>
          </a:prstGeom>
        </p:spPr>
      </p:pic>
    </p:spTree>
    <p:extLst>
      <p:ext uri="{BB962C8B-B14F-4D97-AF65-F5344CB8AC3E}">
        <p14:creationId xmlns:p14="http://schemas.microsoft.com/office/powerpoint/2010/main" val="401559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C130F3-1B2C-4906-BA5D-F021645AB145}"/>
              </a:ext>
            </a:extLst>
          </p:cNvPr>
          <p:cNvGraphicFramePr>
            <a:graphicFrameLocks noGrp="1"/>
          </p:cNvGraphicFramePr>
          <p:nvPr>
            <p:ph idx="1"/>
            <p:extLst>
              <p:ext uri="{D42A27DB-BD31-4B8C-83A1-F6EECF244321}">
                <p14:modId xmlns:p14="http://schemas.microsoft.com/office/powerpoint/2010/main" val="337272376"/>
              </p:ext>
            </p:extLst>
          </p:nvPr>
        </p:nvGraphicFramePr>
        <p:xfrm>
          <a:off x="1323974" y="447675"/>
          <a:ext cx="9715500" cy="5981700"/>
        </p:xfrm>
        <a:graphic>
          <a:graphicData uri="http://schemas.openxmlformats.org/drawingml/2006/table">
            <a:tbl>
              <a:tblPr/>
              <a:tblGrid>
                <a:gridCol w="3238500">
                  <a:extLst>
                    <a:ext uri="{9D8B030D-6E8A-4147-A177-3AD203B41FA5}">
                      <a16:colId xmlns:a16="http://schemas.microsoft.com/office/drawing/2014/main" val="3642806438"/>
                    </a:ext>
                  </a:extLst>
                </a:gridCol>
                <a:gridCol w="3238500">
                  <a:extLst>
                    <a:ext uri="{9D8B030D-6E8A-4147-A177-3AD203B41FA5}">
                      <a16:colId xmlns:a16="http://schemas.microsoft.com/office/drawing/2014/main" val="1902613634"/>
                    </a:ext>
                  </a:extLst>
                </a:gridCol>
                <a:gridCol w="3238500">
                  <a:extLst>
                    <a:ext uri="{9D8B030D-6E8A-4147-A177-3AD203B41FA5}">
                      <a16:colId xmlns:a16="http://schemas.microsoft.com/office/drawing/2014/main" val="2706740991"/>
                    </a:ext>
                  </a:extLst>
                </a:gridCol>
              </a:tblGrid>
              <a:tr h="1299898">
                <a:tc>
                  <a:txBody>
                    <a:bodyPr/>
                    <a:lstStyle/>
                    <a:p>
                      <a:pPr algn="l" fontAlgn="base"/>
                      <a:r>
                        <a:rPr lang="en-IN" b="0" dirty="0">
                          <a:effectLst/>
                        </a:rPr>
                        <a:t>Size and Capacity</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b="0">
                          <a:effectLst/>
                        </a:rPr>
                        <a:t>Large size with higher capacity.</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b="0">
                          <a:effectLst/>
                        </a:rPr>
                        <a:t>Small size with less capacity.</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3933058361"/>
                  </a:ext>
                </a:extLst>
              </a:tr>
              <a:tr h="1299898">
                <a:tc>
                  <a:txBody>
                    <a:bodyPr/>
                    <a:lstStyle/>
                    <a:p>
                      <a:pPr algn="l" fontAlgn="base"/>
                      <a:r>
                        <a:rPr lang="en-IN" b="0">
                          <a:effectLst/>
                        </a:rPr>
                        <a:t>Used as/in</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b="0">
                          <a:effectLst/>
                        </a:rPr>
                        <a:t>CPU Cache, Primary memory.</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IN" b="0">
                          <a:effectLst/>
                        </a:rPr>
                        <a:t>Firmware, Micro-controllers</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2715864802"/>
                  </a:ext>
                </a:extLst>
              </a:tr>
              <a:tr h="2473063">
                <a:tc>
                  <a:txBody>
                    <a:bodyPr/>
                    <a:lstStyle/>
                    <a:p>
                      <a:pPr algn="l" fontAlgn="base"/>
                      <a:r>
                        <a:rPr lang="en-IN" b="0">
                          <a:effectLst/>
                        </a:rPr>
                        <a:t>Accessibility</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b="0">
                          <a:effectLst/>
                        </a:rPr>
                        <a:t>The data stored is easily accessible</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b="0">
                          <a:effectLst/>
                        </a:rPr>
                        <a:t>The data stored is not as easily accessible as in RAM</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253497604"/>
                  </a:ext>
                </a:extLst>
              </a:tr>
              <a:tr h="908841">
                <a:tc>
                  <a:txBody>
                    <a:bodyPr/>
                    <a:lstStyle/>
                    <a:p>
                      <a:pPr algn="l" fontAlgn="base"/>
                      <a:r>
                        <a:rPr lang="en-IN" b="0">
                          <a:effectLst/>
                        </a:rPr>
                        <a:t>Cost</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r>
                        <a:rPr lang="en-IN" b="0">
                          <a:effectLst/>
                        </a:rPr>
                        <a:t>Costlier</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r>
                        <a:rPr lang="en-IN" b="0" dirty="0">
                          <a:effectLst/>
                        </a:rPr>
                        <a:t>cheaper than RAM.</a:t>
                      </a:r>
                    </a:p>
                  </a:txBody>
                  <a:tcPr marL="88900" marR="88900" marT="44450" marB="44450" anchor="ctr">
                    <a:lnL>
                      <a:noFill/>
                    </a:lnL>
                    <a:lnR>
                      <a:noFill/>
                    </a:lnR>
                    <a:lnT w="6350" cap="flat" cmpd="sng" algn="ctr">
                      <a:solidFill>
                        <a:srgbClr val="EDEDE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58274790"/>
                  </a:ext>
                </a:extLst>
              </a:tr>
            </a:tbl>
          </a:graphicData>
        </a:graphic>
      </p:graphicFrame>
      <p:graphicFrame>
        <p:nvGraphicFramePr>
          <p:cNvPr id="5" name="Table 4">
            <a:extLst>
              <a:ext uri="{FF2B5EF4-FFF2-40B4-BE49-F238E27FC236}">
                <a16:creationId xmlns:a16="http://schemas.microsoft.com/office/drawing/2014/main" id="{5275E36D-2BA0-496E-ACCE-2237C4B699BF}"/>
              </a:ext>
            </a:extLst>
          </p:cNvPr>
          <p:cNvGraphicFramePr>
            <a:graphicFrameLocks noGrp="1"/>
          </p:cNvGraphicFramePr>
          <p:nvPr>
            <p:extLst>
              <p:ext uri="{D42A27DB-BD31-4B8C-83A1-F6EECF244321}">
                <p14:modId xmlns:p14="http://schemas.microsoft.com/office/powerpoint/2010/main" val="3725037502"/>
              </p:ext>
            </p:extLst>
          </p:nvPr>
        </p:nvGraphicFramePr>
        <p:xfrm>
          <a:off x="1323974" y="270309"/>
          <a:ext cx="9886950" cy="354731"/>
        </p:xfrm>
        <a:graphic>
          <a:graphicData uri="http://schemas.openxmlformats.org/drawingml/2006/table">
            <a:tbl>
              <a:tblPr/>
              <a:tblGrid>
                <a:gridCol w="3028950">
                  <a:extLst>
                    <a:ext uri="{9D8B030D-6E8A-4147-A177-3AD203B41FA5}">
                      <a16:colId xmlns:a16="http://schemas.microsoft.com/office/drawing/2014/main" val="70854773"/>
                    </a:ext>
                  </a:extLst>
                </a:gridCol>
                <a:gridCol w="2981325">
                  <a:extLst>
                    <a:ext uri="{9D8B030D-6E8A-4147-A177-3AD203B41FA5}">
                      <a16:colId xmlns:a16="http://schemas.microsoft.com/office/drawing/2014/main" val="2098958068"/>
                    </a:ext>
                  </a:extLst>
                </a:gridCol>
                <a:gridCol w="3876675">
                  <a:extLst>
                    <a:ext uri="{9D8B030D-6E8A-4147-A177-3AD203B41FA5}">
                      <a16:colId xmlns:a16="http://schemas.microsoft.com/office/drawing/2014/main" val="2172900553"/>
                    </a:ext>
                  </a:extLst>
                </a:gridCol>
              </a:tblGrid>
              <a:tr h="354731">
                <a:tc>
                  <a:txBody>
                    <a:bodyPr/>
                    <a:lstStyle/>
                    <a:p>
                      <a:pPr algn="ctr" fontAlgn="base"/>
                      <a:r>
                        <a:rPr lang="en-IN" sz="1400" b="1" cap="all" dirty="0">
                          <a:solidFill>
                            <a:srgbClr val="000000"/>
                          </a:solidFill>
                          <a:effectLst/>
                        </a:rPr>
                        <a:t>DIFFERENCE</a:t>
                      </a:r>
                    </a:p>
                  </a:txBody>
                  <a:tcPr marL="25281" marR="25281" marT="25281" marB="25281" anchor="ctr">
                    <a:lnL>
                      <a:noFill/>
                    </a:lnL>
                    <a:lnR>
                      <a:noFill/>
                    </a:lnR>
                    <a:lnT>
                      <a:noFill/>
                    </a:lnT>
                    <a:lnB w="6350"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1400" b="1" cap="all" dirty="0">
                          <a:solidFill>
                            <a:srgbClr val="000000"/>
                          </a:solidFill>
                          <a:effectLst/>
                        </a:rPr>
                        <a:t>RAM</a:t>
                      </a:r>
                    </a:p>
                  </a:txBody>
                  <a:tcPr marL="25281" marR="25281" marT="25281" marB="25281" anchor="ctr">
                    <a:lnL>
                      <a:noFill/>
                    </a:lnL>
                    <a:lnR>
                      <a:noFill/>
                    </a:lnR>
                    <a:lnT>
                      <a:noFill/>
                    </a:lnT>
                    <a:lnB w="6350"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1400" b="1" cap="all" dirty="0">
                          <a:solidFill>
                            <a:srgbClr val="000000"/>
                          </a:solidFill>
                          <a:effectLst/>
                        </a:rPr>
                        <a:t>ROM</a:t>
                      </a:r>
                    </a:p>
                  </a:txBody>
                  <a:tcPr marL="25281" marR="25281" marT="25281" marB="25281" anchor="ctr">
                    <a:lnL>
                      <a:noFill/>
                    </a:lnL>
                    <a:lnR>
                      <a:noFill/>
                    </a:lnR>
                    <a:lnT>
                      <a:noFill/>
                    </a:lnT>
                    <a:lnB w="6350" cap="flat" cmpd="sng" algn="ctr">
                      <a:solidFill>
                        <a:srgbClr val="EDEDED"/>
                      </a:solidFill>
                      <a:prstDash val="solid"/>
                      <a:round/>
                      <a:headEnd type="none" w="med" len="med"/>
                      <a:tailEnd type="none" w="med" len="med"/>
                    </a:lnB>
                    <a:solidFill>
                      <a:srgbClr val="0F9D58"/>
                    </a:solidFill>
                  </a:tcPr>
                </a:tc>
                <a:extLst>
                  <a:ext uri="{0D108BD9-81ED-4DB2-BD59-A6C34878D82A}">
                    <a16:rowId xmlns:a16="http://schemas.microsoft.com/office/drawing/2014/main" val="2699908"/>
                  </a:ext>
                </a:extLst>
              </a:tr>
            </a:tbl>
          </a:graphicData>
        </a:graphic>
      </p:graphicFrame>
    </p:spTree>
    <p:extLst>
      <p:ext uri="{BB962C8B-B14F-4D97-AF65-F5344CB8AC3E}">
        <p14:creationId xmlns:p14="http://schemas.microsoft.com/office/powerpoint/2010/main" val="347893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3ED1-D6DB-40FF-B390-FD03D5AC571A}"/>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92A0D7B9-ED30-43B0-B62C-E8688D1F514F}"/>
              </a:ext>
            </a:extLst>
          </p:cNvPr>
          <p:cNvSpPr>
            <a:spLocks noGrp="1"/>
          </p:cNvSpPr>
          <p:nvPr>
            <p:ph idx="1"/>
          </p:nvPr>
        </p:nvSpPr>
        <p:spPr/>
        <p:txBody>
          <a:bodyPr/>
          <a:lstStyle/>
          <a:p>
            <a:r>
              <a:rPr lang="en-US" i="1" dirty="0">
                <a:hlinkClick r:id="rId2"/>
              </a:rPr>
              <a:t>"RAM"</a:t>
            </a:r>
            <a:r>
              <a:rPr lang="en-US" i="1" dirty="0"/>
              <a:t>. </a:t>
            </a:r>
            <a:r>
              <a:rPr lang="en-US" i="1" dirty="0">
                <a:hlinkClick r:id="rId3" tooltip="Cambridge English Dictionary"/>
              </a:rPr>
              <a:t>Cambridge English Dictionary</a:t>
            </a:r>
            <a:r>
              <a:rPr lang="en-US" i="1" dirty="0"/>
              <a:t>. Retrieved 11 July 2019.</a:t>
            </a:r>
            <a:endParaRPr lang="en-US" dirty="0"/>
          </a:p>
          <a:p>
            <a:r>
              <a:rPr lang="en-US" i="1" dirty="0">
                <a:hlinkClick r:id="rId4"/>
              </a:rPr>
              <a:t>"RAM"</a:t>
            </a:r>
            <a:r>
              <a:rPr lang="en-US" i="1" dirty="0"/>
              <a:t>. </a:t>
            </a:r>
            <a:r>
              <a:rPr lang="en-US" i="1" dirty="0">
                <a:hlinkClick r:id="rId5" tooltip="Oxford Advanced Learner's Dictionary"/>
              </a:rPr>
              <a:t>Oxford Advanced Learner's Dictionary</a:t>
            </a:r>
            <a:r>
              <a:rPr lang="en-US" i="1" dirty="0"/>
              <a:t>. Retrieved 11 July 2019.</a:t>
            </a:r>
            <a:endParaRPr lang="en-US" dirty="0"/>
          </a:p>
          <a:p>
            <a:r>
              <a:rPr lang="en-US" dirty="0"/>
              <a:t> </a:t>
            </a:r>
            <a:r>
              <a:rPr lang="en-US" i="1" dirty="0"/>
              <a:t>Gallagher, Sean (2013-04-04). </a:t>
            </a:r>
            <a:r>
              <a:rPr lang="en-US" i="1" dirty="0">
                <a:hlinkClick r:id="rId6"/>
              </a:rPr>
              <a:t>"Memory that never forgets: non-volatile DIMMs hit the market"</a:t>
            </a:r>
            <a:r>
              <a:rPr lang="en-US" i="1" dirty="0"/>
              <a:t>. Ars </a:t>
            </a:r>
            <a:r>
              <a:rPr lang="en-US" i="1" dirty="0" err="1"/>
              <a:t>Technica</a:t>
            </a:r>
            <a:r>
              <a:rPr lang="en-US" i="1" dirty="0"/>
              <a:t>. </a:t>
            </a:r>
            <a:r>
              <a:rPr lang="en-US" i="1" dirty="0">
                <a:hlinkClick r:id="rId7"/>
              </a:rPr>
              <a:t>Archived</a:t>
            </a:r>
            <a:r>
              <a:rPr lang="en-US" i="1" dirty="0"/>
              <a:t> from the original on 2017-07-08.</a:t>
            </a:r>
            <a:endParaRPr lang="en-US" dirty="0"/>
          </a:p>
          <a:p>
            <a:r>
              <a:rPr lang="en-US" i="1" dirty="0">
                <a:hlinkClick r:id="rId8"/>
              </a:rPr>
              <a:t>IBM Archives -- FAQ's for Products and Services"</a:t>
            </a:r>
            <a:r>
              <a:rPr lang="en-US" i="1" dirty="0"/>
              <a:t>. ibm.com. </a:t>
            </a:r>
            <a:r>
              <a:rPr lang="en-US" i="1" dirty="0">
                <a:hlinkClick r:id="rId9"/>
              </a:rPr>
              <a:t>Archived</a:t>
            </a:r>
            <a:r>
              <a:rPr lang="en-US" i="1" dirty="0"/>
              <a:t> from the original on 2012-10-23.</a:t>
            </a:r>
            <a:endParaRPr lang="en-US" dirty="0"/>
          </a:p>
          <a:p>
            <a:endParaRPr lang="en-IN" dirty="0"/>
          </a:p>
        </p:txBody>
      </p:sp>
    </p:spTree>
    <p:extLst>
      <p:ext uri="{BB962C8B-B14F-4D97-AF65-F5344CB8AC3E}">
        <p14:creationId xmlns:p14="http://schemas.microsoft.com/office/powerpoint/2010/main" val="392713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1"/>
          <p:cNvPicPr preferRelativeResize="0"/>
          <p:nvPr/>
        </p:nvPicPr>
        <p:blipFill rotWithShape="1">
          <a:blip r:embed="rId3">
            <a:alphaModFix/>
          </a:blip>
          <a:srcRect/>
          <a:stretch/>
        </p:blipFill>
        <p:spPr>
          <a:xfrm>
            <a:off x="0" y="2781"/>
            <a:ext cx="12192000" cy="6839725"/>
          </a:xfrm>
          <a:prstGeom prst="rect">
            <a:avLst/>
          </a:prstGeom>
          <a:noFill/>
          <a:ln>
            <a:noFill/>
          </a:ln>
        </p:spPr>
      </p:pic>
      <p:sp>
        <p:nvSpPr>
          <p:cNvPr id="198" name="Google Shape;198;p11"/>
          <p:cNvSpPr txBox="1"/>
          <p:nvPr/>
        </p:nvSpPr>
        <p:spPr>
          <a:xfrm>
            <a:off x="3559708" y="2786981"/>
            <a:ext cx="8632292" cy="2554963"/>
          </a:xfrm>
          <a:prstGeom prst="rect">
            <a:avLst/>
          </a:prstGeom>
          <a:noFill/>
          <a:ln>
            <a:noFill/>
          </a:ln>
        </p:spPr>
        <p:txBody>
          <a:bodyPr spcFirstLastPara="1" wrap="square" lIns="0" tIns="0" rIns="0" bIns="0" anchor="t" anchorCtr="0">
            <a:spAutoFit/>
          </a:bodyPr>
          <a:lstStyle/>
          <a:p>
            <a:pPr>
              <a:lnSpc>
                <a:spcPct val="114872"/>
              </a:lnSpc>
            </a:pPr>
            <a:r>
              <a:rPr lang="en-CA" sz="7215" b="1">
                <a:solidFill>
                  <a:srgbClr val="001F5F"/>
                </a:solidFill>
                <a:latin typeface="Verdana"/>
                <a:ea typeface="Verdana"/>
                <a:cs typeface="Verdana"/>
                <a:sym typeface="Verdana"/>
              </a:rPr>
              <a:t>Thank you</a:t>
            </a:r>
            <a:endParaRPr sz="1802"/>
          </a:p>
          <a:p>
            <a:pPr>
              <a:lnSpc>
                <a:spcPct val="115000"/>
              </a:lnSpc>
            </a:pPr>
            <a:endParaRPr sz="7207">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a:stretch/>
        </p:blipFill>
        <p:spPr>
          <a:xfrm>
            <a:off x="0" y="2781"/>
            <a:ext cx="12192000" cy="6839725"/>
          </a:xfrm>
          <a:prstGeom prst="rect">
            <a:avLst/>
          </a:prstGeom>
          <a:noFill/>
          <a:ln>
            <a:noFill/>
          </a:ln>
        </p:spPr>
      </p:pic>
      <p:sp>
        <p:nvSpPr>
          <p:cNvPr id="106" name="Google Shape;106;p2"/>
          <p:cNvSpPr txBox="1"/>
          <p:nvPr/>
        </p:nvSpPr>
        <p:spPr>
          <a:xfrm>
            <a:off x="3689155" y="3517893"/>
            <a:ext cx="9331520" cy="2011063"/>
          </a:xfrm>
          <a:prstGeom prst="rect">
            <a:avLst/>
          </a:prstGeom>
          <a:noFill/>
          <a:ln>
            <a:noFill/>
          </a:ln>
        </p:spPr>
        <p:txBody>
          <a:bodyPr spcFirstLastPara="1" wrap="square" lIns="0" tIns="0" rIns="0" bIns="0" anchor="t" anchorCtr="0">
            <a:spAutoFit/>
          </a:bodyPr>
          <a:lstStyle/>
          <a:p>
            <a:pPr>
              <a:lnSpc>
                <a:spcPct val="120582"/>
              </a:lnSpc>
            </a:pPr>
            <a:r>
              <a:rPr lang="en-US" sz="5400" b="1" dirty="0">
                <a:solidFill>
                  <a:srgbClr val="511707"/>
                </a:solidFill>
                <a:latin typeface="Verdana"/>
                <a:ea typeface="Verdana"/>
                <a:cs typeface="Verdana"/>
                <a:sym typeface="Verdana"/>
              </a:rPr>
              <a:t>RAM VS ROM</a:t>
            </a:r>
            <a:endParaRPr sz="5400" dirty="0"/>
          </a:p>
          <a:p>
            <a:pPr>
              <a:lnSpc>
                <a:spcPct val="120833"/>
              </a:lnSpc>
            </a:pPr>
            <a:endParaRPr sz="5400"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C0DA-52B5-405E-9D5F-2FCB5682F944}"/>
              </a:ext>
            </a:extLst>
          </p:cNvPr>
          <p:cNvSpPr>
            <a:spLocks noGrp="1"/>
          </p:cNvSpPr>
          <p:nvPr>
            <p:ph type="title"/>
          </p:nvPr>
        </p:nvSpPr>
        <p:spPr/>
        <p:txBody>
          <a:bodyPr/>
          <a:lstStyle/>
          <a:p>
            <a:r>
              <a:rPr lang="en-US" dirty="0"/>
              <a:t>RAM</a:t>
            </a:r>
            <a:endParaRPr lang="en-IN" dirty="0"/>
          </a:p>
        </p:txBody>
      </p:sp>
      <p:sp>
        <p:nvSpPr>
          <p:cNvPr id="3" name="Content Placeholder 2">
            <a:extLst>
              <a:ext uri="{FF2B5EF4-FFF2-40B4-BE49-F238E27FC236}">
                <a16:creationId xmlns:a16="http://schemas.microsoft.com/office/drawing/2014/main" id="{9B8ABC3F-6725-4E03-B097-F7A3AC1A7A5A}"/>
              </a:ext>
            </a:extLst>
          </p:cNvPr>
          <p:cNvSpPr>
            <a:spLocks noGrp="1"/>
          </p:cNvSpPr>
          <p:nvPr>
            <p:ph idx="1"/>
          </p:nvPr>
        </p:nvSpPr>
        <p:spPr>
          <a:xfrm>
            <a:off x="838200" y="2578100"/>
            <a:ext cx="10515600" cy="4667250"/>
          </a:xfrm>
        </p:spPr>
        <p:txBody>
          <a:bodyPr/>
          <a:lstStyle/>
          <a:p>
            <a:pPr fontAlgn="base"/>
            <a:r>
              <a:rPr lang="en-US" b="1" dirty="0"/>
              <a:t>Random Access Memory (RAM)</a:t>
            </a:r>
            <a:r>
              <a:rPr lang="en-US" dirty="0"/>
              <a:t> is used to store the programs and data being used by the CPU in real time. The data on the random access memory can be read, written, and erased any number of times. RAM is the hardware element where the data being currently used is stored. It is a volatile memory. Types of RAM:</a:t>
            </a:r>
            <a:endParaRPr lang="en-US" b="1" dirty="0"/>
          </a:p>
          <a:p>
            <a:pPr marL="0" indent="0">
              <a:buNone/>
            </a:pPr>
            <a:endParaRPr lang="en-IN" dirty="0"/>
          </a:p>
        </p:txBody>
      </p:sp>
      <p:pic>
        <p:nvPicPr>
          <p:cNvPr id="3074" name="Picture 2" descr="Image result for RAm">
            <a:extLst>
              <a:ext uri="{FF2B5EF4-FFF2-40B4-BE49-F238E27FC236}">
                <a16:creationId xmlns:a16="http://schemas.microsoft.com/office/drawing/2014/main" id="{528DAE70-DDE2-4F7C-B12F-7818327E1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114300"/>
            <a:ext cx="2895600" cy="224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5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E272-8427-4007-9959-395DC8DF897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F0BC1E3-FF45-477E-B4E5-AE061637A0CA}"/>
              </a:ext>
            </a:extLst>
          </p:cNvPr>
          <p:cNvSpPr>
            <a:spLocks noGrp="1"/>
          </p:cNvSpPr>
          <p:nvPr>
            <p:ph idx="1"/>
          </p:nvPr>
        </p:nvSpPr>
        <p:spPr/>
        <p:txBody>
          <a:bodyPr/>
          <a:lstStyle/>
          <a:p>
            <a:pPr fontAlgn="base"/>
            <a:r>
              <a:rPr lang="en-US" dirty="0"/>
              <a:t>RAM(Random Access Memory) is a part of computer’s Main Memory which is directly accessible by CPU. RAM is used to Read and Write data into it which is accessed by CPU randomly. </a:t>
            </a:r>
          </a:p>
          <a:p>
            <a:pPr fontAlgn="base"/>
            <a:r>
              <a:rPr lang="en-US" dirty="0"/>
              <a:t>RAM is volatile in nature, it means if the power goes off, the stored information is lost.</a:t>
            </a:r>
          </a:p>
          <a:p>
            <a:pPr fontAlgn="base"/>
            <a:r>
              <a:rPr lang="en-US" dirty="0"/>
              <a:t> RAM is used to store the data that is currently processed by the CPU. </a:t>
            </a:r>
          </a:p>
          <a:p>
            <a:pPr fontAlgn="base"/>
            <a:r>
              <a:rPr lang="en-US" dirty="0"/>
              <a:t>Most of the programs and data that are modifiable are stored in</a:t>
            </a:r>
            <a:endParaRPr lang="en-IN" dirty="0"/>
          </a:p>
        </p:txBody>
      </p:sp>
    </p:spTree>
    <p:extLst>
      <p:ext uri="{BB962C8B-B14F-4D97-AF65-F5344CB8AC3E}">
        <p14:creationId xmlns:p14="http://schemas.microsoft.com/office/powerpoint/2010/main" val="219160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3837-C9B1-44E5-942A-36DAC6CB476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955B2B9-01A9-4FDC-9DEF-532864036375}"/>
              </a:ext>
            </a:extLst>
          </p:cNvPr>
          <p:cNvSpPr>
            <a:spLocks noGrp="1"/>
          </p:cNvSpPr>
          <p:nvPr>
            <p:ph idx="1"/>
          </p:nvPr>
        </p:nvSpPr>
        <p:spPr/>
        <p:txBody>
          <a:bodyPr/>
          <a:lstStyle/>
          <a:p>
            <a:r>
              <a:rPr lang="en-US" dirty="0"/>
              <a:t>Once the operating system is loaded, the computer uses </a:t>
            </a:r>
            <a:r>
              <a:rPr lang="en-US" b="1" dirty="0"/>
              <a:t>RAM</a:t>
            </a:r>
            <a:r>
              <a:rPr lang="en-US" dirty="0"/>
              <a:t>, which stands for random-access memory, which temporarily stores data while the central processing unit (CPU) is executing other tasks. </a:t>
            </a:r>
          </a:p>
          <a:p>
            <a:r>
              <a:rPr lang="en-US" dirty="0"/>
              <a:t>With more RAM on the computer, the less the CPU has to read data from the external or secondary memory (storage device), allowing the computer to run faster.</a:t>
            </a:r>
          </a:p>
          <a:p>
            <a:r>
              <a:rPr lang="en-US" dirty="0"/>
              <a:t> RAM is fast but it is volatile, which means it will not retain data if there is no power. It is therefore important to save data to the storage device before the system is turned off.</a:t>
            </a:r>
          </a:p>
          <a:p>
            <a:endParaRPr lang="en-IN" dirty="0"/>
          </a:p>
        </p:txBody>
      </p:sp>
    </p:spTree>
    <p:extLst>
      <p:ext uri="{BB962C8B-B14F-4D97-AF65-F5344CB8AC3E}">
        <p14:creationId xmlns:p14="http://schemas.microsoft.com/office/powerpoint/2010/main" val="137946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393B-F7DC-4875-87CA-F91C274F909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1D31294-29AB-4F6A-A0C9-7466BC56F6A4}"/>
              </a:ext>
            </a:extLst>
          </p:cNvPr>
          <p:cNvSpPr>
            <a:spLocks noGrp="1"/>
          </p:cNvSpPr>
          <p:nvPr>
            <p:ph idx="1"/>
          </p:nvPr>
        </p:nvSpPr>
        <p:spPr/>
        <p:txBody>
          <a:bodyPr/>
          <a:lstStyle/>
          <a:p>
            <a:pPr fontAlgn="base"/>
            <a:r>
              <a:rPr lang="en-US" b="1" dirty="0"/>
              <a:t>Static RAM</a:t>
            </a:r>
            <a:r>
              <a:rPr lang="en-US" dirty="0"/>
              <a:t>, or (SRAM) which stores a bit of data using the state of a six transistor memory cell.</a:t>
            </a:r>
          </a:p>
          <a:p>
            <a:pPr fontAlgn="base"/>
            <a:r>
              <a:rPr lang="en-US" b="1" dirty="0"/>
              <a:t>Dynamic RAM</a:t>
            </a:r>
            <a:r>
              <a:rPr lang="en-US" dirty="0"/>
              <a:t>, or (DRAM) which stores a bit data using a pair of transistor and capacitor which constitute a DRAM memory cell.</a:t>
            </a:r>
          </a:p>
          <a:p>
            <a:endParaRPr lang="en-IN" dirty="0"/>
          </a:p>
        </p:txBody>
      </p:sp>
    </p:spTree>
    <p:extLst>
      <p:ext uri="{BB962C8B-B14F-4D97-AF65-F5344CB8AC3E}">
        <p14:creationId xmlns:p14="http://schemas.microsoft.com/office/powerpoint/2010/main" val="358322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39EC-5BB1-4C9A-A156-FE23C67B1E69}"/>
              </a:ext>
            </a:extLst>
          </p:cNvPr>
          <p:cNvSpPr>
            <a:spLocks noGrp="1"/>
          </p:cNvSpPr>
          <p:nvPr>
            <p:ph type="title"/>
          </p:nvPr>
        </p:nvSpPr>
        <p:spPr/>
        <p:txBody>
          <a:bodyPr/>
          <a:lstStyle/>
          <a:p>
            <a:r>
              <a:rPr lang="en-US" dirty="0"/>
              <a:t>ROM</a:t>
            </a:r>
            <a:endParaRPr lang="en-IN" dirty="0"/>
          </a:p>
        </p:txBody>
      </p:sp>
      <p:sp>
        <p:nvSpPr>
          <p:cNvPr id="3" name="Content Placeholder 2">
            <a:extLst>
              <a:ext uri="{FF2B5EF4-FFF2-40B4-BE49-F238E27FC236}">
                <a16:creationId xmlns:a16="http://schemas.microsoft.com/office/drawing/2014/main" id="{EB794A7E-CCA4-49F9-B2E4-4E2A6BDD44B2}"/>
              </a:ext>
            </a:extLst>
          </p:cNvPr>
          <p:cNvSpPr>
            <a:spLocks noGrp="1"/>
          </p:cNvSpPr>
          <p:nvPr>
            <p:ph idx="1"/>
          </p:nvPr>
        </p:nvSpPr>
        <p:spPr>
          <a:xfrm>
            <a:off x="838200" y="2711450"/>
            <a:ext cx="10515600" cy="4351338"/>
          </a:xfrm>
        </p:spPr>
        <p:txBody>
          <a:bodyPr>
            <a:normAutofit/>
          </a:bodyPr>
          <a:lstStyle/>
          <a:p>
            <a:pPr fontAlgn="base"/>
            <a:r>
              <a:rPr lang="en-US" b="1" dirty="0"/>
              <a:t>Read Only Memory (ROM)</a:t>
            </a:r>
            <a:r>
              <a:rPr lang="en-US" dirty="0"/>
              <a:t> is a type of memory where the data has been prerecorded. Data stored in ROM is retained even after the computer is turned off </a:t>
            </a:r>
            <a:r>
              <a:rPr lang="en-US" dirty="0" err="1"/>
              <a:t>ie</a:t>
            </a:r>
            <a:r>
              <a:rPr lang="en-US" dirty="0"/>
              <a:t>, non-volatile. Types of ROM:</a:t>
            </a:r>
          </a:p>
          <a:p>
            <a:pPr fontAlgn="base"/>
            <a:r>
              <a:rPr lang="en-US" b="1" dirty="0"/>
              <a:t>Programmable ROM</a:t>
            </a:r>
            <a:r>
              <a:rPr lang="en-US" dirty="0"/>
              <a:t>, where the data is written after the memory chip has been created. It is non-volatile.</a:t>
            </a:r>
          </a:p>
          <a:p>
            <a:endParaRPr lang="en-IN" dirty="0"/>
          </a:p>
        </p:txBody>
      </p:sp>
      <p:pic>
        <p:nvPicPr>
          <p:cNvPr id="4098" name="Picture 2" descr="Image result for rom">
            <a:extLst>
              <a:ext uri="{FF2B5EF4-FFF2-40B4-BE49-F238E27FC236}">
                <a16:creationId xmlns:a16="http://schemas.microsoft.com/office/drawing/2014/main" id="{E52A2C9F-B701-494C-8D06-F17BF6CDE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762" y="365125"/>
            <a:ext cx="3800475" cy="213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4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6B11-D30B-4C48-9634-132DFC8E661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75C4C16-AA68-479B-8285-0F8257A43680}"/>
              </a:ext>
            </a:extLst>
          </p:cNvPr>
          <p:cNvSpPr>
            <a:spLocks noGrp="1"/>
          </p:cNvSpPr>
          <p:nvPr>
            <p:ph idx="1"/>
          </p:nvPr>
        </p:nvSpPr>
        <p:spPr/>
        <p:txBody>
          <a:bodyPr/>
          <a:lstStyle/>
          <a:p>
            <a:pPr fontAlgn="base"/>
            <a:r>
              <a:rPr lang="en-US" b="1" dirty="0"/>
              <a:t>Erasable Programmable ROM</a:t>
            </a:r>
            <a:r>
              <a:rPr lang="en-US" dirty="0"/>
              <a:t>, where the data on this non-volatile memory chip can be erased by exposing it to high-intensity UV light.</a:t>
            </a:r>
          </a:p>
          <a:p>
            <a:pPr fontAlgn="base"/>
            <a:r>
              <a:rPr lang="en-US" b="1" dirty="0"/>
              <a:t>Electrically Erasable Programmable ROM</a:t>
            </a:r>
            <a:r>
              <a:rPr lang="en-US" dirty="0"/>
              <a:t>, where the data on this non-volatile memory chip can be electrically erased using field electron emission.</a:t>
            </a:r>
          </a:p>
          <a:p>
            <a:pPr fontAlgn="base"/>
            <a:r>
              <a:rPr lang="en-US" b="1" dirty="0"/>
              <a:t>Mask ROM</a:t>
            </a:r>
            <a:r>
              <a:rPr lang="en-US" dirty="0"/>
              <a:t>, in which the data is written during the manufacturing of the memory chip.</a:t>
            </a:r>
          </a:p>
          <a:p>
            <a:endParaRPr lang="en-IN" dirty="0"/>
          </a:p>
        </p:txBody>
      </p:sp>
    </p:spTree>
    <p:extLst>
      <p:ext uri="{BB962C8B-B14F-4D97-AF65-F5344CB8AC3E}">
        <p14:creationId xmlns:p14="http://schemas.microsoft.com/office/powerpoint/2010/main" val="3758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DC2F0CD-ABD0-4FAF-BAEF-CEA8A37F515F}"/>
              </a:ext>
            </a:extLst>
          </p:cNvPr>
          <p:cNvGraphicFramePr>
            <a:graphicFrameLocks noGrp="1"/>
          </p:cNvGraphicFramePr>
          <p:nvPr>
            <p:ph idx="1"/>
            <p:extLst>
              <p:ext uri="{D42A27DB-BD31-4B8C-83A1-F6EECF244321}">
                <p14:modId xmlns:p14="http://schemas.microsoft.com/office/powerpoint/2010/main" val="798473488"/>
              </p:ext>
            </p:extLst>
          </p:nvPr>
        </p:nvGraphicFramePr>
        <p:xfrm>
          <a:off x="1152525" y="303495"/>
          <a:ext cx="9886950" cy="6251010"/>
        </p:xfrm>
        <a:graphic>
          <a:graphicData uri="http://schemas.openxmlformats.org/drawingml/2006/table">
            <a:tbl>
              <a:tblPr/>
              <a:tblGrid>
                <a:gridCol w="3028950">
                  <a:extLst>
                    <a:ext uri="{9D8B030D-6E8A-4147-A177-3AD203B41FA5}">
                      <a16:colId xmlns:a16="http://schemas.microsoft.com/office/drawing/2014/main" val="3731019737"/>
                    </a:ext>
                  </a:extLst>
                </a:gridCol>
                <a:gridCol w="2981325">
                  <a:extLst>
                    <a:ext uri="{9D8B030D-6E8A-4147-A177-3AD203B41FA5}">
                      <a16:colId xmlns:a16="http://schemas.microsoft.com/office/drawing/2014/main" val="354558153"/>
                    </a:ext>
                  </a:extLst>
                </a:gridCol>
                <a:gridCol w="3876675">
                  <a:extLst>
                    <a:ext uri="{9D8B030D-6E8A-4147-A177-3AD203B41FA5}">
                      <a16:colId xmlns:a16="http://schemas.microsoft.com/office/drawing/2014/main" val="4261180383"/>
                    </a:ext>
                  </a:extLst>
                </a:gridCol>
              </a:tblGrid>
              <a:tr h="354731">
                <a:tc>
                  <a:txBody>
                    <a:bodyPr/>
                    <a:lstStyle/>
                    <a:p>
                      <a:pPr algn="ctr" fontAlgn="base"/>
                      <a:r>
                        <a:rPr lang="en-IN" sz="1400" b="1" cap="all" dirty="0">
                          <a:solidFill>
                            <a:srgbClr val="000000"/>
                          </a:solidFill>
                          <a:effectLst/>
                        </a:rPr>
                        <a:t>DIFFERENCE</a:t>
                      </a:r>
                    </a:p>
                  </a:txBody>
                  <a:tcPr marL="25281" marR="25281" marT="25281" marB="25281" anchor="ctr">
                    <a:lnL>
                      <a:noFill/>
                    </a:lnL>
                    <a:lnR>
                      <a:noFill/>
                    </a:lnR>
                    <a:lnT>
                      <a:noFill/>
                    </a:lnT>
                    <a:lnB w="6350"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1400" b="1" cap="all" dirty="0">
                          <a:solidFill>
                            <a:srgbClr val="000000"/>
                          </a:solidFill>
                          <a:effectLst/>
                        </a:rPr>
                        <a:t>RAM</a:t>
                      </a:r>
                    </a:p>
                  </a:txBody>
                  <a:tcPr marL="25281" marR="25281" marT="25281" marB="25281" anchor="ctr">
                    <a:lnL>
                      <a:noFill/>
                    </a:lnL>
                    <a:lnR>
                      <a:noFill/>
                    </a:lnR>
                    <a:lnT>
                      <a:noFill/>
                    </a:lnT>
                    <a:lnB w="6350" cap="flat" cmpd="sng" algn="ctr">
                      <a:solidFill>
                        <a:srgbClr val="EDEDED"/>
                      </a:solidFill>
                      <a:prstDash val="solid"/>
                      <a:round/>
                      <a:headEnd type="none" w="med" len="med"/>
                      <a:tailEnd type="none" w="med" len="med"/>
                    </a:lnB>
                    <a:solidFill>
                      <a:srgbClr val="0F9D58"/>
                    </a:solidFill>
                  </a:tcPr>
                </a:tc>
                <a:tc>
                  <a:txBody>
                    <a:bodyPr/>
                    <a:lstStyle/>
                    <a:p>
                      <a:pPr algn="ctr" fontAlgn="base"/>
                      <a:r>
                        <a:rPr lang="en-IN" sz="1400" b="1" cap="all" dirty="0">
                          <a:solidFill>
                            <a:srgbClr val="000000"/>
                          </a:solidFill>
                          <a:effectLst/>
                        </a:rPr>
                        <a:t>ROM</a:t>
                      </a:r>
                    </a:p>
                  </a:txBody>
                  <a:tcPr marL="25281" marR="25281" marT="25281" marB="25281" anchor="ctr">
                    <a:lnL>
                      <a:noFill/>
                    </a:lnL>
                    <a:lnR>
                      <a:noFill/>
                    </a:lnR>
                    <a:lnT>
                      <a:noFill/>
                    </a:lnT>
                    <a:lnB w="6350" cap="flat" cmpd="sng" algn="ctr">
                      <a:solidFill>
                        <a:srgbClr val="EDEDED"/>
                      </a:solidFill>
                      <a:prstDash val="solid"/>
                      <a:round/>
                      <a:headEnd type="none" w="med" len="med"/>
                      <a:tailEnd type="none" w="med" len="med"/>
                    </a:lnB>
                    <a:solidFill>
                      <a:srgbClr val="0F9D58"/>
                    </a:solidFill>
                  </a:tcPr>
                </a:tc>
                <a:extLst>
                  <a:ext uri="{0D108BD9-81ED-4DB2-BD59-A6C34878D82A}">
                    <a16:rowId xmlns:a16="http://schemas.microsoft.com/office/drawing/2014/main" val="3163929209"/>
                  </a:ext>
                </a:extLst>
              </a:tr>
              <a:tr h="1685242">
                <a:tc>
                  <a:txBody>
                    <a:bodyPr/>
                    <a:lstStyle/>
                    <a:p>
                      <a:pPr algn="l" fontAlgn="base"/>
                      <a:r>
                        <a:rPr lang="en-IN" sz="1400" b="0" dirty="0">
                          <a:effectLst/>
                        </a:rPr>
                        <a:t>Data retention</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400" b="0" dirty="0">
                          <a:effectLst/>
                        </a:rPr>
                        <a:t>RAM is a volatile memory.</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400" b="0" dirty="0">
                          <a:effectLst/>
                        </a:rPr>
                        <a:t>ROM is a non-volatile memory.</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3155617831"/>
                  </a:ext>
                </a:extLst>
              </a:tr>
              <a:tr h="941144">
                <a:tc>
                  <a:txBody>
                    <a:bodyPr/>
                    <a:lstStyle/>
                    <a:p>
                      <a:pPr algn="l" fontAlgn="base"/>
                      <a:r>
                        <a:rPr lang="en-IN" sz="1400" b="0">
                          <a:effectLst/>
                        </a:rPr>
                        <a:t>Working type</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400" b="0" dirty="0">
                          <a:effectLst/>
                        </a:rPr>
                        <a:t>Data stored in RAM can be retrieved and altered.</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400" b="0" dirty="0">
                          <a:effectLst/>
                        </a:rPr>
                        <a:t>Data stored in ROM can only be read.</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958022910"/>
                  </a:ext>
                </a:extLst>
              </a:tr>
              <a:tr h="1387603">
                <a:tc>
                  <a:txBody>
                    <a:bodyPr/>
                    <a:lstStyle/>
                    <a:p>
                      <a:pPr algn="l" fontAlgn="base"/>
                      <a:r>
                        <a:rPr lang="en-IN" sz="1400" b="0" dirty="0">
                          <a:effectLst/>
                        </a:rPr>
                        <a:t>Use</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400" b="0" dirty="0">
                          <a:effectLst/>
                        </a:rPr>
                        <a:t>Used to store the data that has to be currently processed by CPU temporarily.</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400" b="0" dirty="0">
                          <a:effectLst/>
                        </a:rPr>
                        <a:t>It stores the instructions required during bootstrap of the computer.</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833790947"/>
                  </a:ext>
                </a:extLst>
              </a:tr>
              <a:tr h="643506">
                <a:tc>
                  <a:txBody>
                    <a:bodyPr/>
                    <a:lstStyle/>
                    <a:p>
                      <a:pPr algn="l" fontAlgn="base"/>
                      <a:r>
                        <a:rPr lang="en-IN" sz="1400" b="0">
                          <a:effectLst/>
                        </a:rPr>
                        <a:t>Speed</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400" b="0">
                          <a:effectLst/>
                        </a:rPr>
                        <a:t>It is a high-speed memory.</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tc>
                  <a:txBody>
                    <a:bodyPr/>
                    <a:lstStyle/>
                    <a:p>
                      <a:pPr algn="l" fontAlgn="base"/>
                      <a:r>
                        <a:rPr lang="en-US" sz="1400" b="0">
                          <a:effectLst/>
                        </a:rPr>
                        <a:t>It is much slower than the RAM.</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w="6350" cap="flat" cmpd="sng" algn="ctr">
                      <a:solidFill>
                        <a:srgbClr val="EDEDED"/>
                      </a:solidFill>
                      <a:prstDash val="solid"/>
                      <a:round/>
                      <a:headEnd type="none" w="med" len="med"/>
                      <a:tailEnd type="none" w="med" len="med"/>
                    </a:lnB>
                    <a:solidFill>
                      <a:srgbClr val="FFFFFF"/>
                    </a:solidFill>
                  </a:tcPr>
                </a:tc>
                <a:extLst>
                  <a:ext uri="{0D108BD9-81ED-4DB2-BD59-A6C34878D82A}">
                    <a16:rowId xmlns:a16="http://schemas.microsoft.com/office/drawing/2014/main" val="1552397347"/>
                  </a:ext>
                </a:extLst>
              </a:tr>
              <a:tr h="1238784">
                <a:tc>
                  <a:txBody>
                    <a:bodyPr/>
                    <a:lstStyle/>
                    <a:p>
                      <a:pPr algn="l" fontAlgn="base"/>
                      <a:r>
                        <a:rPr lang="en-IN" sz="1400" b="0">
                          <a:effectLst/>
                        </a:rPr>
                        <a:t>CPU Interaction</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r>
                        <a:rPr lang="en-US" sz="1400" b="0">
                          <a:effectLst/>
                        </a:rPr>
                        <a:t>The CPU can access the data stored on it.</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a:noFill/>
                    </a:lnB>
                    <a:solidFill>
                      <a:srgbClr val="FFFFFF"/>
                    </a:solidFill>
                  </a:tcPr>
                </a:tc>
                <a:tc>
                  <a:txBody>
                    <a:bodyPr/>
                    <a:lstStyle/>
                    <a:p>
                      <a:pPr algn="l" fontAlgn="base"/>
                      <a:r>
                        <a:rPr lang="en-US" sz="1400" b="0" dirty="0">
                          <a:effectLst/>
                        </a:rPr>
                        <a:t>The CPU can not access the data stored on it unless the data is stored in RAM.</a:t>
                      </a:r>
                    </a:p>
                  </a:txBody>
                  <a:tcPr marL="44242" marR="44242" marT="22121" marB="22121" anchor="ctr">
                    <a:lnL>
                      <a:noFill/>
                    </a:lnL>
                    <a:lnR>
                      <a:noFill/>
                    </a:lnR>
                    <a:lnT w="6350" cap="flat" cmpd="sng" algn="ctr">
                      <a:solidFill>
                        <a:srgbClr val="EDEDE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00233536"/>
                  </a:ext>
                </a:extLst>
              </a:tr>
            </a:tbl>
          </a:graphicData>
        </a:graphic>
      </p:graphicFrame>
    </p:spTree>
    <p:extLst>
      <p:ext uri="{BB962C8B-B14F-4D97-AF65-F5344CB8AC3E}">
        <p14:creationId xmlns:p14="http://schemas.microsoft.com/office/powerpoint/2010/main" val="2918651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418</Words>
  <Application>Microsoft Office PowerPoint</Application>
  <PresentationFormat>Widescreen</PresentationFormat>
  <Paragraphs>71</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Palatino Linotype</vt:lpstr>
      <vt:lpstr>Times New Roman</vt:lpstr>
      <vt:lpstr>Verdana</vt:lpstr>
      <vt:lpstr>Office Theme</vt:lpstr>
      <vt:lpstr>  Subject Name :Computer Architecture  Presentation  Title: RAM VS ROM </vt:lpstr>
      <vt:lpstr>PowerPoint Presentation</vt:lpstr>
      <vt:lpstr>RAM</vt:lpstr>
      <vt:lpstr>PowerPoint Presentation</vt:lpstr>
      <vt:lpstr>PowerPoint Presentation</vt:lpstr>
      <vt:lpstr>PowerPoint Presentation</vt:lpstr>
      <vt:lpstr>ROM</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joanarulselvam29@hotmail.com</dc:creator>
  <cp:lastModifiedBy>REVATHI R</cp:lastModifiedBy>
  <cp:revision>8</cp:revision>
  <dcterms:created xsi:type="dcterms:W3CDTF">2020-03-07T03:53:27Z</dcterms:created>
  <dcterms:modified xsi:type="dcterms:W3CDTF">2020-03-27T10:35:35Z</dcterms:modified>
</cp:coreProperties>
</file>